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Arvo"/>
      <p:regular r:id="rId41"/>
      <p:bold r:id="rId42"/>
      <p:italic r:id="rId43"/>
      <p:boldItalic r:id="rId44"/>
    </p:embeddedFont>
    <p:embeddedFont>
      <p:font typeface="Roboto Condensed"/>
      <p:regular r:id="rId45"/>
      <p:bold r:id="rId46"/>
      <p:italic r:id="rId47"/>
      <p:boldItalic r:id="rId48"/>
    </p:embeddedFont>
    <p:embeddedFont>
      <p:font typeface="Roboto Condensed Ligh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9E5C726-06C7-4052-9A58-7AA122A8833F}">
  <a:tblStyle styleId="{C9E5C726-06C7-4052-9A58-7AA122A883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B1F9D57-84BF-41B3-A277-1E8CB97594E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Arvo-bold.fntdata"/><Relationship Id="rId41" Type="http://schemas.openxmlformats.org/officeDocument/2006/relationships/font" Target="fonts/Arvo-regular.fntdata"/><Relationship Id="rId44" Type="http://schemas.openxmlformats.org/officeDocument/2006/relationships/font" Target="fonts/Arvo-boldItalic.fntdata"/><Relationship Id="rId43" Type="http://schemas.openxmlformats.org/officeDocument/2006/relationships/font" Target="fonts/Arvo-italic.fntdata"/><Relationship Id="rId46" Type="http://schemas.openxmlformats.org/officeDocument/2006/relationships/font" Target="fonts/RobotoCondensed-bold.fntdata"/><Relationship Id="rId45" Type="http://schemas.openxmlformats.org/officeDocument/2006/relationships/font" Target="fonts/RobotoCondense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Condensed-boldItalic.fntdata"/><Relationship Id="rId47" Type="http://schemas.openxmlformats.org/officeDocument/2006/relationships/font" Target="fonts/RobotoCondensed-italic.fntdata"/><Relationship Id="rId49" Type="http://schemas.openxmlformats.org/officeDocument/2006/relationships/font" Target="fonts/RobotoCondensed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CondensedLight-italic.fntdata"/><Relationship Id="rId50" Type="http://schemas.openxmlformats.org/officeDocument/2006/relationships/font" Target="fonts/RobotoCondensedLight-bold.fntdata"/><Relationship Id="rId52" Type="http://schemas.openxmlformats.org/officeDocument/2006/relationships/font" Target="fonts/RobotoCondensed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891044ad6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891044ad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Thomas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891044ad6_0_2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891044ad6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891044ad6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891044ad6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Fleiner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891044ad6_0_1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891044ad6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HongYi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891044ad6_0_2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891044ad6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HongYi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should use HTTPS instead of HTTP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sending credit card information over the network, the data needs to be encrypted and not in plain 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our prototype requires, its a good idea to have backup hardware incase things go wrong and stuff breaks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891044ad6_0_2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891044ad6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Thomas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891044ad6_0_1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891044ad6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Thomas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91073024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9107302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Trade-offs: just say we are showing the trade-offs the influence the design decisions. Talking about trade-offs for design decisions. Why we designed it the way we did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891044ad6_0_2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891044ad6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8a5495de8_1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8a5495de8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 verbally - we showed the user perspective of a workflow, and a system perspective, and now the details. We start with the user interface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 what programming languages and IDEs we used to develop.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process flow and what each screen does.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8a5495fca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8a5495fc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8a5495fca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8a5495fc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Thomas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8a5495fca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8a5495fc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8a5495fca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48a5495fc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891044ad6_0_3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4891044ad6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Casey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8a5495fca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48a5495fc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Hongyi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4891044ad6_0_3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4891044ad6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Hongyi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Remind them that we discussed the trade-offs and this is but another instance of the trade offs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Talk about why we chose the raspberry pi over arduino, etc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891044ad6_0_3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891044ad6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48a5495fca_1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48a5495fca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8a5495fca_1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48a5495fca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89b713bb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489b713b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Casey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8a5495de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48a5495d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Yuanbo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891044ad6_0_1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891044ad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Thomas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8a5495fca_0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8a5495fc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Yuanbo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891044ad6_0_3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891044ad6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891044ad6_0_3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891044ad6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489107302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489107302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Enhancements: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Multi-location analytics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 System, Suge Price System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Thomas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8a5495fca_1_2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48a5495fca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Hongyi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Remind them that we discussed the trade-offs and this is but another instance of the trade offs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Talk about why you chose 4-channel relay module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891044ad6_0_2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891044ad6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Thomas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891044ad6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891044ad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TODO: include detailed information to problem description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891044ad6_0_2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891044ad6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kinds of user interfaces - keypad lcd and mobile application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891044ad6_0_2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891044ad6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891044ad6_0_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891044ad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891044ad6_0_1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891044ad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F1BE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F1BE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flipH="1" rot="10800000">
            <a:off x="-34745" y="1090756"/>
            <a:ext cx="888257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fmla="val 32425" name="adj"/>
            </a:avLst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4" name="Google Shape;24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F1BE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F1BE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7" name="Google Shape;27;p3"/>
          <p:cNvGrpSpPr/>
          <p:nvPr/>
        </p:nvGrpSpPr>
        <p:grpSpPr>
          <a:xfrm flipH="1" rot="10800000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8" name="Google Shape;28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1" name="Google Shape;31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8" name="Google Shape;38;p3"/>
          <p:cNvSpPr txBox="1"/>
          <p:nvPr>
            <p:ph type="ctrTitle"/>
          </p:nvPr>
        </p:nvSpPr>
        <p:spPr>
          <a:xfrm>
            <a:off x="463525" y="3358561"/>
            <a:ext cx="409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2" name="Google Shape;4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3" name="Google Shape;4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F1BE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F1BE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5" name="Google Shape;45;p4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6" name="Google Shape;4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8" name="Google Shape;48;p4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9" name="Google Shape;4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9800"/>
                </a:solidFill>
              </a:rPr>
              <a:t>“</a:t>
            </a:r>
            <a:endParaRPr b="1" sz="7200">
              <a:solidFill>
                <a:srgbClr val="FF9800"/>
              </a:solidFill>
            </a:endParaRPr>
          </a:p>
        </p:txBody>
      </p:sp>
      <p:grpSp>
        <p:nvGrpSpPr>
          <p:cNvPr id="50" name="Google Shape;50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1" name="Google Shape;51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" name="Google Shape;52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3" name="Google Shape;53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" name="Google Shape;55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8" name="Google Shape;58;p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1" name="Google Shape;6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2" name="Google Shape;62;p5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3" name="Google Shape;6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5" name="Google Shape;65;p5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6" name="Google Shape;6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68" name="Google Shape;68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9" name="Google Shape;69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" name="Google Shape;70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" name="Google Shape;73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4" name="Google Shape;74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6" name="Google Shape;76;p5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5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/>
        </p:txBody>
      </p:sp>
      <p:sp>
        <p:nvSpPr>
          <p:cNvPr id="78" name="Google Shape;78;p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1" name="Google Shape;81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2" name="Google Shape;82;p6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3" name="Google Shape;83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5" name="Google Shape;85;p6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6" name="Google Shape;86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88" name="Google Shape;88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89" name="Google Shape;89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" name="Google Shape;90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1" name="Google Shape;91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" name="Google Shape;93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4" name="Google Shape;94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6" name="Google Shape;96;p6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7" name="Google Shape;97;p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6"/>
          <p:cNvSpPr txBox="1"/>
          <p:nvPr>
            <p:ph idx="1" type="body"/>
          </p:nvPr>
        </p:nvSpPr>
        <p:spPr>
          <a:xfrm>
            <a:off x="966675" y="16903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99" name="Google Shape;99;p6"/>
          <p:cNvSpPr txBox="1"/>
          <p:nvPr>
            <p:ph idx="2" type="body"/>
          </p:nvPr>
        </p:nvSpPr>
        <p:spPr>
          <a:xfrm>
            <a:off x="4548523" y="16903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2" name="Google Shape;102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3" name="Google Shape;103;p7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4" name="Google Shape;104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6" name="Google Shape;106;p7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7" name="Google Shape;107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09" name="Google Shape;109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0" name="Google Shape;110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1" name="Google Shape;111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2" name="Google Shape;112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" name="Google Shape;114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5" name="Google Shape;115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7" name="Google Shape;117;p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8" name="Google Shape;118;p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7"/>
          <p:cNvSpPr txBox="1"/>
          <p:nvPr>
            <p:ph idx="1" type="body"/>
          </p:nvPr>
        </p:nvSpPr>
        <p:spPr>
          <a:xfrm>
            <a:off x="1022850" y="16974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0" name="Google Shape;120;p7"/>
          <p:cNvSpPr txBox="1"/>
          <p:nvPr>
            <p:ph idx="2" type="body"/>
          </p:nvPr>
        </p:nvSpPr>
        <p:spPr>
          <a:xfrm>
            <a:off x="3386037" y="16974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1" name="Google Shape;121;p7"/>
          <p:cNvSpPr txBox="1"/>
          <p:nvPr>
            <p:ph idx="3" type="body"/>
          </p:nvPr>
        </p:nvSpPr>
        <p:spPr>
          <a:xfrm>
            <a:off x="5693050" y="16974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4" name="Google Shape;124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5" name="Google Shape;125;p8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6" name="Google Shape;126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28" name="Google Shape;128;p8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29" name="Google Shape;129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0" name="Google Shape;130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1" name="Google Shape;131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2" name="Google Shape;132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" name="Google Shape;133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4" name="Google Shape;134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" name="Google Shape;136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7" name="Google Shape;137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9" name="Google Shape;139;p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0" name="Google Shape;140;p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3" name="Google Shape;143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4" name="Google Shape;144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5" name="Google Shape;145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" name="Google Shape;147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48" name="Google Shape;148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0" name="Google Shape;150;p9"/>
          <p:cNvSpPr txBox="1"/>
          <p:nvPr>
            <p:ph idx="1" type="body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None/>
              <a:defRPr sz="13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151" name="Google Shape;151;p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2" name="Google Shape;152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3" name="Google Shape;153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" name="Google Shape;154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5" name="Google Shape;155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" name="Google Shape;157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58" name="Google Shape;158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" name="Google Shape;162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3" name="Google Shape;16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4" name="Google Shape;16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5" name="Google Shape;16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8" name="Google Shape;16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0" name="Google Shape;170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1" name="Google Shape;171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" name="Google Shape;172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3" name="Google Shape;173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F1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" name="Google Shape;175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6" name="Google Shape;176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b="1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hyperlink" Target="http://drive.google.com/file/d/1t_Dv6uFniwi6dZcKyQFdsSiGJMb87mzU/view" TargetMode="External"/><Relationship Id="rId5" Type="http://schemas.openxmlformats.org/officeDocument/2006/relationships/image" Target="../media/image1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/>
        </p:nvSpPr>
        <p:spPr>
          <a:xfrm>
            <a:off x="7236950" y="4221200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0" y="1017125"/>
            <a:ext cx="81414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IoT </a:t>
            </a:r>
            <a:r>
              <a:rPr lang="en" sz="4000">
                <a:solidFill>
                  <a:schemeClr val="lt1"/>
                </a:solidFill>
              </a:rPr>
              <a:t>Remote Monitoring </a:t>
            </a:r>
            <a:r>
              <a:rPr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sp>
        <p:nvSpPr>
          <p:cNvPr id="184" name="Google Shape;184;p11"/>
          <p:cNvSpPr txBox="1"/>
          <p:nvPr/>
        </p:nvSpPr>
        <p:spPr>
          <a:xfrm>
            <a:off x="299850" y="1896713"/>
            <a:ext cx="72369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</a:rPr>
              <a:t>For Washing Machines and Dryers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1524150" y="2794100"/>
            <a:ext cx="44043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Team 17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/>
          <p:nvPr>
            <p:ph type="ctrTitle"/>
          </p:nvPr>
        </p:nvSpPr>
        <p:spPr>
          <a:xfrm>
            <a:off x="463525" y="3358561"/>
            <a:ext cx="409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</a:t>
            </a:r>
            <a:endParaRPr/>
          </a:p>
        </p:txBody>
      </p:sp>
      <p:sp>
        <p:nvSpPr>
          <p:cNvPr id="269" name="Google Shape;269;p2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20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b="1" sz="3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Survey</a:t>
            </a:r>
            <a:endParaRPr/>
          </a:p>
        </p:txBody>
      </p:sp>
      <p:sp>
        <p:nvSpPr>
          <p:cNvPr id="277" name="Google Shape;277;p21"/>
          <p:cNvSpPr txBox="1"/>
          <p:nvPr>
            <p:ph idx="1" type="body"/>
          </p:nvPr>
        </p:nvSpPr>
        <p:spPr>
          <a:xfrm>
            <a:off x="814275" y="1446250"/>
            <a:ext cx="7152000" cy="35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IoT Pay-per-wash Industry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Subscription </a:t>
            </a:r>
            <a:r>
              <a:rPr lang="en"/>
              <a:t>b</a:t>
            </a:r>
            <a:r>
              <a:rPr lang="en"/>
              <a:t>ased </a:t>
            </a:r>
            <a:r>
              <a:rPr lang="en"/>
              <a:t>s</a:t>
            </a:r>
            <a:r>
              <a:rPr lang="en"/>
              <a:t>ervices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Microsoft Azure Berendsen IoT Hotel Laundry Service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IoT </a:t>
            </a:r>
            <a:r>
              <a:rPr lang="en"/>
              <a:t>t</a:t>
            </a:r>
            <a:r>
              <a:rPr lang="en"/>
              <a:t>racking on </a:t>
            </a:r>
            <a:r>
              <a:rPr lang="en"/>
              <a:t>l</a:t>
            </a:r>
            <a:r>
              <a:rPr lang="en"/>
              <a:t>inen ID </a:t>
            </a:r>
            <a:r>
              <a:rPr lang="en"/>
              <a:t>t</a:t>
            </a:r>
            <a:r>
              <a:rPr lang="en"/>
              <a:t>ags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Samsung Electronic Laundry Innovation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▰"/>
            </a:pPr>
            <a:r>
              <a:rPr lang="en"/>
              <a:t>IoT compatible with SmartThing ecosystem</a:t>
            </a:r>
            <a:endParaRPr/>
          </a:p>
        </p:txBody>
      </p:sp>
      <p:sp>
        <p:nvSpPr>
          <p:cNvPr id="278" name="Google Shape;278;p2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1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Requirements</a:t>
            </a:r>
            <a:endParaRPr/>
          </a:p>
        </p:txBody>
      </p:sp>
      <p:sp>
        <p:nvSpPr>
          <p:cNvPr id="286" name="Google Shape;286;p2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87" name="Google Shape;287;p22"/>
          <p:cNvGraphicFramePr/>
          <p:nvPr/>
        </p:nvGraphicFramePr>
        <p:xfrm>
          <a:off x="282225" y="147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{C9E5C726-06C7-4052-9A58-7AA122A8833F}</a:tableStyleId>
              </a:tblPr>
              <a:tblGrid>
                <a:gridCol w="3210450"/>
                <a:gridCol w="3210450"/>
              </a:tblGrid>
              <a:tr h="340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Items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Price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40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Amazon Web Service IoT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$73.67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40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Portable Washing Machine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$109.97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40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Raspberry Pi 3 Model 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$35.00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40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16x2 LCD Display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$9.95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40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3x4 Matrix Keypad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$7.50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40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4-Channel Relay Module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$6.97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40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Basic Electronic Kit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$15.00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40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Total: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$258.06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288" name="Google Shape;2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2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 → Mitigations</a:t>
            </a:r>
            <a:endParaRPr/>
          </a:p>
        </p:txBody>
      </p:sp>
      <p:sp>
        <p:nvSpPr>
          <p:cNvPr id="295" name="Google Shape;295;p23"/>
          <p:cNvSpPr txBox="1"/>
          <p:nvPr>
            <p:ph idx="1" type="body"/>
          </p:nvPr>
        </p:nvSpPr>
        <p:spPr>
          <a:xfrm>
            <a:off x="814275" y="1522450"/>
            <a:ext cx="6017400" cy="31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▰"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Privacy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▻"/>
            </a:pPr>
            <a:r>
              <a:rPr lang="en"/>
              <a:t>HTTPS, Spring Security Auth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Roboto Condensed"/>
              <a:buChar char="▰"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Storing Credit Cards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▻"/>
            </a:pPr>
            <a:r>
              <a:rPr lang="en"/>
              <a:t>Database/Transfer Encryption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Roboto Condensed"/>
              <a:buChar char="▰"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Accidental Soldering Errors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1000"/>
              </a:spcAft>
              <a:buSzPts val="2400"/>
              <a:buChar char="▻"/>
            </a:pPr>
            <a:r>
              <a:rPr lang="en"/>
              <a:t>Backup Hardware</a:t>
            </a:r>
            <a:endParaRPr/>
          </a:p>
        </p:txBody>
      </p:sp>
      <p:sp>
        <p:nvSpPr>
          <p:cNvPr id="296" name="Google Shape;296;p2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7" name="Google Shape;2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3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>
            <p:ph type="ctrTitle"/>
          </p:nvPr>
        </p:nvSpPr>
        <p:spPr>
          <a:xfrm>
            <a:off x="463525" y="3358561"/>
            <a:ext cx="409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Design</a:t>
            </a:r>
            <a:endParaRPr/>
          </a:p>
        </p:txBody>
      </p:sp>
      <p:sp>
        <p:nvSpPr>
          <p:cNvPr id="304" name="Google Shape;304;p2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b="1" sz="3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Architecture &amp; Analysis</a:t>
            </a:r>
            <a:endParaRPr/>
          </a:p>
        </p:txBody>
      </p:sp>
      <p:sp>
        <p:nvSpPr>
          <p:cNvPr id="311" name="Google Shape;311;p2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2" name="Google Shape;3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9775"/>
            <a:ext cx="4718201" cy="382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5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315" name="Google Shape;315;p25"/>
          <p:cNvSpPr txBox="1"/>
          <p:nvPr>
            <p:ph idx="1" type="body"/>
          </p:nvPr>
        </p:nvSpPr>
        <p:spPr>
          <a:xfrm>
            <a:off x="5292650" y="1434375"/>
            <a:ext cx="2576400" cy="35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 sz="1600">
                <a:latin typeface="Roboto Condensed"/>
                <a:ea typeface="Roboto Condensed"/>
                <a:cs typeface="Roboto Condensed"/>
                <a:sym typeface="Roboto Condensed"/>
              </a:rPr>
              <a:t>Mobile</a:t>
            </a:r>
            <a:endParaRPr b="1" i="1"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Android/iOS Native Apps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 sz="1600">
                <a:latin typeface="Roboto Condensed"/>
                <a:ea typeface="Roboto Condensed"/>
                <a:cs typeface="Roboto Condensed"/>
                <a:sym typeface="Roboto Condensed"/>
              </a:rPr>
              <a:t>Backend</a:t>
            </a:r>
            <a:endParaRPr b="1" i="1"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Spring Boot Web Server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AWS IoT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MYSQL DB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 sz="1600">
                <a:latin typeface="Roboto Condensed"/>
                <a:ea typeface="Roboto Condensed"/>
                <a:cs typeface="Roboto Condensed"/>
                <a:sym typeface="Roboto Condensed"/>
              </a:rPr>
              <a:t>Hardware</a:t>
            </a:r>
            <a:endParaRPr b="1" i="1"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Raspberry Pi 3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Washing Machine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▰"/>
            </a:pPr>
            <a:r>
              <a:rPr lang="en" sz="1400"/>
              <a:t>Keypad &amp; LCD</a:t>
            </a:r>
            <a:endParaRPr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Trade Offs</a:t>
            </a:r>
            <a:endParaRPr/>
          </a:p>
        </p:txBody>
      </p:sp>
      <p:sp>
        <p:nvSpPr>
          <p:cNvPr id="321" name="Google Shape;321;p2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2" name="Google Shape;3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6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324" name="Google Shape;324;p26"/>
          <p:cNvSpPr txBox="1"/>
          <p:nvPr/>
        </p:nvSpPr>
        <p:spPr>
          <a:xfrm>
            <a:off x="717400" y="1248000"/>
            <a:ext cx="5919900" cy="3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"/>
              <a:buChar char="▰"/>
            </a:pPr>
            <a:r>
              <a:rPr b="1" lang="en"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Spring Server vs Calling DB Directly</a:t>
            </a:r>
            <a:endParaRPr b="1" sz="240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</a:pPr>
            <a:r>
              <a:rPr lang="en" sz="18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Centralized &amp; Scalable</a:t>
            </a:r>
            <a:endParaRPr sz="180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</a:pPr>
            <a:r>
              <a:rPr lang="en" sz="18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Prior Experience</a:t>
            </a:r>
            <a:endParaRPr sz="180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</a:pPr>
            <a:r>
              <a:rPr lang="en" sz="18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Separating Visualization and Computation</a:t>
            </a:r>
            <a:endParaRPr b="1" i="1" sz="240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"/>
              <a:buChar char="▰"/>
            </a:pPr>
            <a:r>
              <a:rPr b="1" lang="en"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Native Applications vs Cross Platform</a:t>
            </a:r>
            <a:endParaRPr b="1" sz="240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</a:pPr>
            <a:r>
              <a:rPr lang="en" sz="18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Implementation-Specific Functionality</a:t>
            </a:r>
            <a:endParaRPr sz="180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</a:pPr>
            <a:r>
              <a:rPr lang="en" sz="18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Added Maintenance</a:t>
            </a:r>
            <a:endParaRPr b="1" i="1" sz="240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"/>
              <a:buChar char="▰"/>
            </a:pPr>
            <a:r>
              <a:rPr b="1" lang="en"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Cloud Provider - AWS IoT</a:t>
            </a:r>
            <a:endParaRPr b="1" sz="240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</a:pPr>
            <a:r>
              <a:rPr lang="en" sz="18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Clients’ Request</a:t>
            </a:r>
            <a:endParaRPr sz="180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</a:pPr>
            <a:r>
              <a:rPr lang="en" sz="18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Prior Experience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/>
          <p:nvPr>
            <p:ph type="ctrTitle"/>
          </p:nvPr>
        </p:nvSpPr>
        <p:spPr>
          <a:xfrm>
            <a:off x="463525" y="3358550"/>
            <a:ext cx="3742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 Implementation</a:t>
            </a:r>
            <a:endParaRPr/>
          </a:p>
        </p:txBody>
      </p:sp>
      <p:sp>
        <p:nvSpPr>
          <p:cNvPr id="330" name="Google Shape;330;p2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27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b="1" sz="3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2" name="Google Shape;332;p27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</a:t>
            </a:r>
            <a:r>
              <a:rPr lang="en"/>
              <a:t> Interface</a:t>
            </a:r>
            <a:endParaRPr/>
          </a:p>
        </p:txBody>
      </p:sp>
      <p:sp>
        <p:nvSpPr>
          <p:cNvPr id="338" name="Google Shape;338;p2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9" name="Google Shape;3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8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pic>
        <p:nvPicPr>
          <p:cNvPr id="341" name="Google Shape;3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1987" y="1412650"/>
            <a:ext cx="4024667" cy="36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7037" y="1333800"/>
            <a:ext cx="3514584" cy="380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325" y="1372700"/>
            <a:ext cx="6578577" cy="375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50" y="1339900"/>
            <a:ext cx="6744621" cy="380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</a:t>
            </a:r>
            <a:r>
              <a:rPr lang="en"/>
              <a:t> Interface</a:t>
            </a:r>
            <a:endParaRPr/>
          </a:p>
        </p:txBody>
      </p:sp>
      <p:sp>
        <p:nvSpPr>
          <p:cNvPr id="350" name="Google Shape;350;p2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1" name="Google Shape;3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9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pic>
        <p:nvPicPr>
          <p:cNvPr id="353" name="Google Shape;353;p29"/>
          <p:cNvPicPr preferRelativeResize="0"/>
          <p:nvPr/>
        </p:nvPicPr>
        <p:blipFill rotWithShape="1">
          <a:blip r:embed="rId4">
            <a:alphaModFix/>
          </a:blip>
          <a:srcRect b="0" l="-13186" r="0" t="0"/>
          <a:stretch/>
        </p:blipFill>
        <p:spPr>
          <a:xfrm>
            <a:off x="609600" y="1387375"/>
            <a:ext cx="5104304" cy="37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 &amp; Contributions</a:t>
            </a:r>
            <a:endParaRPr/>
          </a:p>
        </p:txBody>
      </p:sp>
      <p:sp>
        <p:nvSpPr>
          <p:cNvPr id="191" name="Google Shape;191;p1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12"/>
          <p:cNvSpPr txBox="1"/>
          <p:nvPr>
            <p:ph idx="1" type="body"/>
          </p:nvPr>
        </p:nvSpPr>
        <p:spPr>
          <a:xfrm>
            <a:off x="380750" y="1446300"/>
            <a:ext cx="4680000" cy="35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John Fleiner &amp; Ben Young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Android &amp; iOS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Thomas Stackhouse &amp; Casey Gehling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Spring Boot Web Server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AWS IoT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Hongyi Bian &amp; Yuanbo Zheng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▰"/>
            </a:pPr>
            <a:r>
              <a:rPr lang="en"/>
              <a:t>Hardware Implementation</a:t>
            </a:r>
            <a:endParaRPr/>
          </a:p>
        </p:txBody>
      </p:sp>
      <p:pic>
        <p:nvPicPr>
          <p:cNvPr id="193" name="Google Shape;19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2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5401000" y="1782900"/>
            <a:ext cx="37044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Advisor: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Goce Trajcevski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Client: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Greiner Jennings Holdings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Implementation</a:t>
            </a:r>
            <a:endParaRPr/>
          </a:p>
        </p:txBody>
      </p:sp>
      <p:sp>
        <p:nvSpPr>
          <p:cNvPr id="359" name="Google Shape;359;p3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0" name="Google Shape;3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0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362" name="Google Shape;362;p30"/>
          <p:cNvSpPr txBox="1"/>
          <p:nvPr>
            <p:ph idx="1" type="body"/>
          </p:nvPr>
        </p:nvSpPr>
        <p:spPr>
          <a:xfrm>
            <a:off x="814275" y="1446250"/>
            <a:ext cx="8025000" cy="35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SDKS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Stripe SDK (Payment Transaction Service)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Google Maps SDK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Libraries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MPAndroidCharts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▰"/>
            </a:pPr>
            <a:r>
              <a:rPr lang="en"/>
              <a:t>Charts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Design</a:t>
            </a:r>
            <a:endParaRPr/>
          </a:p>
        </p:txBody>
      </p:sp>
      <p:sp>
        <p:nvSpPr>
          <p:cNvPr id="368" name="Google Shape;368;p3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31"/>
          <p:cNvSpPr txBox="1"/>
          <p:nvPr>
            <p:ph idx="1" type="body"/>
          </p:nvPr>
        </p:nvSpPr>
        <p:spPr>
          <a:xfrm>
            <a:off x="814275" y="1389000"/>
            <a:ext cx="8025000" cy="35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Web Server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Spring Boot Web Server (SBWS)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Cloud Service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Cloud Hosting (AWS)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Database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MySQL External Database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Communication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▰"/>
            </a:pPr>
            <a:r>
              <a:rPr lang="en" sz="1800"/>
              <a:t>MQTT Integration</a:t>
            </a:r>
            <a:endParaRPr sz="1800"/>
          </a:p>
        </p:txBody>
      </p:sp>
      <p:pic>
        <p:nvPicPr>
          <p:cNvPr id="370" name="Google Shape;3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1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Diagram</a:t>
            </a:r>
            <a:endParaRPr/>
          </a:p>
        </p:txBody>
      </p:sp>
      <p:sp>
        <p:nvSpPr>
          <p:cNvPr id="377" name="Google Shape;377;p3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8" name="Google Shape;378;p32"/>
          <p:cNvPicPr preferRelativeResize="0"/>
          <p:nvPr/>
        </p:nvPicPr>
        <p:blipFill rotWithShape="1">
          <a:blip r:embed="rId3">
            <a:alphaModFix/>
          </a:blip>
          <a:srcRect b="9730" l="0" r="0" t="0"/>
          <a:stretch/>
        </p:blipFill>
        <p:spPr>
          <a:xfrm>
            <a:off x="427213" y="1274000"/>
            <a:ext cx="6266525" cy="377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2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381" name="Google Shape;381;p32"/>
          <p:cNvSpPr txBox="1"/>
          <p:nvPr>
            <p:ph idx="1" type="body"/>
          </p:nvPr>
        </p:nvSpPr>
        <p:spPr>
          <a:xfrm>
            <a:off x="7432325" y="1274000"/>
            <a:ext cx="1330500" cy="1436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SBWS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AWS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MySQL 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▰"/>
            </a:pPr>
            <a:r>
              <a:rPr lang="en" sz="1400"/>
              <a:t>MQTT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3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Concept Diagram</a:t>
            </a:r>
            <a:endParaRPr/>
          </a:p>
        </p:txBody>
      </p:sp>
      <p:sp>
        <p:nvSpPr>
          <p:cNvPr id="387" name="Google Shape;387;p3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8" name="Google Shape;3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3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pic>
        <p:nvPicPr>
          <p:cNvPr id="390" name="Google Shape;390;p33"/>
          <p:cNvPicPr preferRelativeResize="0"/>
          <p:nvPr/>
        </p:nvPicPr>
        <p:blipFill rotWithShape="1">
          <a:blip r:embed="rId4">
            <a:alphaModFix/>
          </a:blip>
          <a:srcRect b="3883" l="-3369" r="0" t="0"/>
          <a:stretch/>
        </p:blipFill>
        <p:spPr>
          <a:xfrm>
            <a:off x="310425" y="1387375"/>
            <a:ext cx="5996241" cy="364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Google Shape;391;p33"/>
          <p:cNvGrpSpPr/>
          <p:nvPr/>
        </p:nvGrpSpPr>
        <p:grpSpPr>
          <a:xfrm>
            <a:off x="5728350" y="1595000"/>
            <a:ext cx="2607526" cy="1353550"/>
            <a:chOff x="5728350" y="1595000"/>
            <a:chExt cx="2607526" cy="1353550"/>
          </a:xfrm>
        </p:grpSpPr>
        <p:pic>
          <p:nvPicPr>
            <p:cNvPr id="392" name="Google Shape;392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35997" y="1595000"/>
              <a:ext cx="2592250" cy="64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28350" y="2307100"/>
              <a:ext cx="2607526" cy="641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4" name="Google Shape;39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8338" y="1714550"/>
            <a:ext cx="303847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3225" y="1937325"/>
            <a:ext cx="4578425" cy="4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4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Electronic Diagram</a:t>
            </a:r>
            <a:endParaRPr/>
          </a:p>
        </p:txBody>
      </p:sp>
      <p:sp>
        <p:nvSpPr>
          <p:cNvPr id="401" name="Google Shape;401;p3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2" name="Google Shape;402;p34"/>
          <p:cNvPicPr preferRelativeResize="0"/>
          <p:nvPr/>
        </p:nvPicPr>
        <p:blipFill rotWithShape="1">
          <a:blip r:embed="rId3">
            <a:alphaModFix/>
          </a:blip>
          <a:srcRect b="0" l="-6734" r="0" t="0"/>
          <a:stretch/>
        </p:blipFill>
        <p:spPr>
          <a:xfrm>
            <a:off x="322136" y="1339250"/>
            <a:ext cx="6476677" cy="37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4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grpSp>
        <p:nvGrpSpPr>
          <p:cNvPr id="405" name="Google Shape;405;p34"/>
          <p:cNvGrpSpPr/>
          <p:nvPr/>
        </p:nvGrpSpPr>
        <p:grpSpPr>
          <a:xfrm>
            <a:off x="3090925" y="1989075"/>
            <a:ext cx="3577025" cy="2810700"/>
            <a:chOff x="3090925" y="1989075"/>
            <a:chExt cx="3577025" cy="2810700"/>
          </a:xfrm>
        </p:grpSpPr>
        <p:sp>
          <p:nvSpPr>
            <p:cNvPr id="406" name="Google Shape;406;p34"/>
            <p:cNvSpPr/>
            <p:nvPr/>
          </p:nvSpPr>
          <p:spPr>
            <a:xfrm>
              <a:off x="3090925" y="1989075"/>
              <a:ext cx="1800600" cy="1831800"/>
            </a:xfrm>
            <a:prstGeom prst="rect">
              <a:avLst/>
            </a:prstGeom>
            <a:solidFill>
              <a:srgbClr val="FF0000">
                <a:alpha val="40380"/>
              </a:srgbClr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4957950" y="3820875"/>
              <a:ext cx="1710000" cy="978900"/>
            </a:xfrm>
            <a:prstGeom prst="rect">
              <a:avLst/>
            </a:prstGeom>
            <a:solidFill>
              <a:srgbClr val="FF0000">
                <a:alpha val="40380"/>
              </a:srgbClr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8" name="Google Shape;408;p34"/>
          <p:cNvSpPr/>
          <p:nvPr/>
        </p:nvSpPr>
        <p:spPr>
          <a:xfrm>
            <a:off x="1160450" y="1263100"/>
            <a:ext cx="1487400" cy="1058100"/>
          </a:xfrm>
          <a:prstGeom prst="rect">
            <a:avLst/>
          </a:prstGeom>
          <a:solidFill>
            <a:srgbClr val="FF0000">
              <a:alpha val="40380"/>
            </a:srgbClr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4"/>
          <p:cNvSpPr txBox="1"/>
          <p:nvPr/>
        </p:nvSpPr>
        <p:spPr>
          <a:xfrm>
            <a:off x="7037825" y="1339250"/>
            <a:ext cx="2007300" cy="2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RPi 17/40 pins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6 → LCD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7 </a:t>
            </a:r>
            <a:r>
              <a:rPr lang="en">
                <a:solidFill>
                  <a:schemeClr val="dk1"/>
                </a:solidFill>
              </a:rPr>
              <a:t>→ </a:t>
            </a:r>
            <a:r>
              <a:rPr lang="en"/>
              <a:t>Keypad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 </a:t>
            </a:r>
            <a:r>
              <a:rPr lang="en">
                <a:solidFill>
                  <a:schemeClr val="dk1"/>
                </a:solidFill>
              </a:rPr>
              <a:t>→ </a:t>
            </a:r>
            <a:r>
              <a:rPr lang="en"/>
              <a:t>Relay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 </a:t>
            </a:r>
            <a:r>
              <a:rPr lang="en">
                <a:solidFill>
                  <a:schemeClr val="dk1"/>
                </a:solidFill>
              </a:rPr>
              <a:t>→ </a:t>
            </a:r>
            <a:r>
              <a:rPr lang="en"/>
              <a:t>5V Power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5"/>
          <p:cNvSpPr txBox="1"/>
          <p:nvPr>
            <p:ph type="ctrTitle"/>
          </p:nvPr>
        </p:nvSpPr>
        <p:spPr>
          <a:xfrm>
            <a:off x="463525" y="3358561"/>
            <a:ext cx="409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415" name="Google Shape;415;p3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35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</a:t>
            </a:r>
            <a:endParaRPr b="1" sz="3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17" name="Google Shape;417;p35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</a:t>
            </a:r>
            <a:r>
              <a:rPr lang="en"/>
              <a:t>Usability Testing</a:t>
            </a:r>
            <a:endParaRPr/>
          </a:p>
        </p:txBody>
      </p:sp>
      <p:sp>
        <p:nvSpPr>
          <p:cNvPr id="423" name="Google Shape;423;p3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4" name="Google Shape;4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25" y="1391375"/>
            <a:ext cx="2728851" cy="367992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425" name="Google Shape;425;p36"/>
          <p:cNvSpPr txBox="1"/>
          <p:nvPr>
            <p:ph idx="1" type="body"/>
          </p:nvPr>
        </p:nvSpPr>
        <p:spPr>
          <a:xfrm>
            <a:off x="3497175" y="1446250"/>
            <a:ext cx="5342100" cy="35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Summary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On Average 7/9 Tests O</a:t>
            </a:r>
            <a:r>
              <a:rPr lang="en"/>
              <a:t>riginally P</a:t>
            </a:r>
            <a:r>
              <a:rPr lang="en"/>
              <a:t>assed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Detailed Results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▰"/>
            </a:pPr>
            <a:r>
              <a:rPr lang="en"/>
              <a:t>Please refer to pages 64 - 67 for more detail</a:t>
            </a:r>
            <a:endParaRPr/>
          </a:p>
        </p:txBody>
      </p:sp>
      <p:pic>
        <p:nvPicPr>
          <p:cNvPr id="426" name="Google Shape;42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6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7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</a:t>
            </a:r>
            <a:r>
              <a:rPr lang="en"/>
              <a:t>Unit Testing</a:t>
            </a:r>
            <a:endParaRPr/>
          </a:p>
        </p:txBody>
      </p:sp>
      <p:sp>
        <p:nvSpPr>
          <p:cNvPr id="433" name="Google Shape;433;p3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37"/>
          <p:cNvSpPr txBox="1"/>
          <p:nvPr>
            <p:ph idx="1" type="body"/>
          </p:nvPr>
        </p:nvSpPr>
        <p:spPr>
          <a:xfrm>
            <a:off x="4187000" y="1446250"/>
            <a:ext cx="4652400" cy="35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Summary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21/28 Tests Originally Passed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75% Success Rate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Detailed Results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▰"/>
            </a:pPr>
            <a:r>
              <a:rPr lang="en"/>
              <a:t>Please refer to pages 67 - 71 for more detail</a:t>
            </a:r>
            <a:endParaRPr/>
          </a:p>
        </p:txBody>
      </p:sp>
      <p:graphicFrame>
        <p:nvGraphicFramePr>
          <p:cNvPr id="435" name="Google Shape;435;p37"/>
          <p:cNvGraphicFramePr/>
          <p:nvPr/>
        </p:nvGraphicFramePr>
        <p:xfrm>
          <a:off x="212575" y="1511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{AB1F9D57-84BF-41B3-A277-1E8CB97594E3}</a:tableStyleId>
              </a:tblPr>
              <a:tblGrid>
                <a:gridCol w="1019175"/>
                <a:gridCol w="1407200"/>
                <a:gridCol w="706875"/>
                <a:gridCol w="66875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/>
                        <a:t>is_reservation_num_appliances_valid()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/>
                        <a:t>Given a request for 1000 machines, verify that the applications displays a warning and prevents a reservation from being created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/>
                        <a:t>False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73FB7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/>
                        <a:t>False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73FB79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/>
                        <a:t>is_reservation_valid_card()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/>
                        <a:t>Given a valid reservation, but an invalid credit card, verify that the applications displays a warning and prevents a reservation from being created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/>
                        <a:t>False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73FB7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100"/>
                        <a:t>False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73FB79"/>
                    </a:solidFill>
                  </a:tcPr>
                </a:tc>
              </a:tr>
            </a:tbl>
          </a:graphicData>
        </a:graphic>
      </p:graphicFrame>
      <p:pic>
        <p:nvPicPr>
          <p:cNvPr id="436" name="Google Shape;4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7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Testing &amp; Results</a:t>
            </a:r>
            <a:endParaRPr/>
          </a:p>
        </p:txBody>
      </p:sp>
      <p:sp>
        <p:nvSpPr>
          <p:cNvPr id="443" name="Google Shape;443;p3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38"/>
          <p:cNvSpPr txBox="1"/>
          <p:nvPr>
            <p:ph idx="1" type="body"/>
          </p:nvPr>
        </p:nvSpPr>
        <p:spPr>
          <a:xfrm>
            <a:off x="288750" y="1446300"/>
            <a:ext cx="5342100" cy="17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Completed JUnit Testing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Service Layer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▰"/>
            </a:pPr>
            <a:r>
              <a:rPr lang="en"/>
              <a:t>Repository Layer</a:t>
            </a:r>
            <a:endParaRPr/>
          </a:p>
        </p:txBody>
      </p:sp>
      <p:pic>
        <p:nvPicPr>
          <p:cNvPr id="445" name="Google Shape;4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8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pic>
        <p:nvPicPr>
          <p:cNvPr id="447" name="Google Shape;4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750" y="3334150"/>
            <a:ext cx="3608811" cy="14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0875" y="1372675"/>
            <a:ext cx="3994224" cy="29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9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Testing</a:t>
            </a:r>
            <a:endParaRPr/>
          </a:p>
        </p:txBody>
      </p:sp>
      <p:sp>
        <p:nvSpPr>
          <p:cNvPr id="454" name="Google Shape;454;p3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5" name="Google Shape;455;p39"/>
          <p:cNvSpPr txBox="1"/>
          <p:nvPr>
            <p:ph idx="1" type="body"/>
          </p:nvPr>
        </p:nvSpPr>
        <p:spPr>
          <a:xfrm>
            <a:off x="288750" y="1446300"/>
            <a:ext cx="5342100" cy="3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Onboard Scripts Testing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Python Scripts</a:t>
            </a:r>
            <a:endParaRPr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Shell Scripts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Circuit Functionality Testing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Relay Module</a:t>
            </a:r>
            <a:endParaRPr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LCD Screen</a:t>
            </a:r>
            <a:endParaRPr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Keypad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56" name="Google Shape;4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9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01" name="Google Shape;201;p13"/>
          <p:cNvSpPr txBox="1"/>
          <p:nvPr>
            <p:ph idx="1" type="body"/>
          </p:nvPr>
        </p:nvSpPr>
        <p:spPr>
          <a:xfrm>
            <a:off x="814275" y="1827250"/>
            <a:ext cx="3045900" cy="21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Overview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Requirements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Considerations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en"/>
              <a:t>System Design</a:t>
            </a:r>
            <a:endParaRPr/>
          </a:p>
        </p:txBody>
      </p:sp>
      <p:sp>
        <p:nvSpPr>
          <p:cNvPr id="202" name="Google Shape;202;p1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13"/>
          <p:cNvSpPr txBox="1"/>
          <p:nvPr>
            <p:ph idx="1" type="body"/>
          </p:nvPr>
        </p:nvSpPr>
        <p:spPr>
          <a:xfrm>
            <a:off x="4121550" y="1827250"/>
            <a:ext cx="3740400" cy="21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en"/>
              <a:t>System Implementation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en"/>
              <a:t>Testing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AutoNum type="arabicPeriod" startAt="5"/>
            </a:pPr>
            <a:r>
              <a:rPr lang="en"/>
              <a:t>Prototype</a:t>
            </a:r>
            <a:endParaRPr/>
          </a:p>
        </p:txBody>
      </p:sp>
      <p:pic>
        <p:nvPicPr>
          <p:cNvPr id="204" name="Google Shape;2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0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 &amp; Client Feedback</a:t>
            </a:r>
            <a:endParaRPr/>
          </a:p>
        </p:txBody>
      </p:sp>
      <p:sp>
        <p:nvSpPr>
          <p:cNvPr id="463" name="Google Shape;463;p4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4" name="Google Shape;4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0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466" name="Google Shape;466;p40"/>
          <p:cNvSpPr txBox="1"/>
          <p:nvPr>
            <p:ph idx="1" type="body"/>
          </p:nvPr>
        </p:nvSpPr>
        <p:spPr>
          <a:xfrm>
            <a:off x="288750" y="1446300"/>
            <a:ext cx="5342100" cy="3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Lessons Learned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Soldering: Delicate Work</a:t>
            </a:r>
            <a:endParaRPr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Many UI Iterations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Client Feedback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Pleased with Prototype</a:t>
            </a:r>
            <a:endParaRPr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Un-concerned of Scalability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1"/>
          <p:cNvSpPr txBox="1"/>
          <p:nvPr>
            <p:ph type="ctrTitle"/>
          </p:nvPr>
        </p:nvSpPr>
        <p:spPr>
          <a:xfrm>
            <a:off x="463525" y="3358561"/>
            <a:ext cx="409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</p:txBody>
      </p:sp>
      <p:sp>
        <p:nvSpPr>
          <p:cNvPr id="472" name="Google Shape;472;p4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3" name="Google Shape;473;p41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</a:t>
            </a:r>
            <a:endParaRPr b="1" sz="3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Demo</a:t>
            </a:r>
            <a:endParaRPr/>
          </a:p>
        </p:txBody>
      </p:sp>
      <p:sp>
        <p:nvSpPr>
          <p:cNvPr id="480" name="Google Shape;480;p4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1" name="Google Shape;48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2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pic>
        <p:nvPicPr>
          <p:cNvPr id="483" name="Google Shape;483;p42" title="sddec_demo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992" y="1416950"/>
            <a:ext cx="4823633" cy="36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3"/>
          <p:cNvSpPr txBox="1"/>
          <p:nvPr>
            <p:ph idx="1" type="body"/>
          </p:nvPr>
        </p:nvSpPr>
        <p:spPr>
          <a:xfrm>
            <a:off x="814275" y="1446250"/>
            <a:ext cx="5722800" cy="3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Commercialization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Data Privacy Enhancements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AWS Scalability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>
                <a:latin typeface="Roboto Condensed"/>
                <a:ea typeface="Roboto Condensed"/>
                <a:cs typeface="Roboto Condensed"/>
                <a:sym typeface="Roboto Condensed"/>
              </a:rPr>
              <a:t>Future Work</a:t>
            </a:r>
            <a:endParaRPr b="1" i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Surge Pricing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Hardware Usage Analytics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▰"/>
            </a:pPr>
            <a:r>
              <a:rPr lang="en"/>
              <a:t>Multi-Location Analytics</a:t>
            </a:r>
            <a:endParaRPr/>
          </a:p>
        </p:txBody>
      </p:sp>
      <p:sp>
        <p:nvSpPr>
          <p:cNvPr id="489" name="Google Shape;489;p43"/>
          <p:cNvSpPr txBox="1"/>
          <p:nvPr>
            <p:ph type="title"/>
          </p:nvPr>
        </p:nvSpPr>
        <p:spPr>
          <a:xfrm>
            <a:off x="814275" y="392575"/>
            <a:ext cx="6017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- Commercialization</a:t>
            </a:r>
            <a:endParaRPr/>
          </a:p>
        </p:txBody>
      </p:sp>
      <p:sp>
        <p:nvSpPr>
          <p:cNvPr id="490" name="Google Shape;490;p4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1" name="Google Shape;49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3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8" name="Google Shape;498;p44"/>
          <p:cNvSpPr txBox="1"/>
          <p:nvPr>
            <p:ph idx="4294967295" type="ctrTitle"/>
          </p:nvPr>
        </p:nvSpPr>
        <p:spPr>
          <a:xfrm>
            <a:off x="1275150" y="14678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434343"/>
                </a:solidFill>
              </a:rPr>
              <a:t>THANKS!</a:t>
            </a:r>
            <a:endParaRPr sz="6000">
              <a:solidFill>
                <a:srgbClr val="434343"/>
              </a:solidFill>
            </a:endParaRPr>
          </a:p>
        </p:txBody>
      </p:sp>
      <p:sp>
        <p:nvSpPr>
          <p:cNvPr id="499" name="Google Shape;499;p44"/>
          <p:cNvSpPr txBox="1"/>
          <p:nvPr>
            <p:ph idx="4294967295" type="subTitle"/>
          </p:nvPr>
        </p:nvSpPr>
        <p:spPr>
          <a:xfrm>
            <a:off x="1275150" y="2333450"/>
            <a:ext cx="6593700" cy="13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Any questions?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sddec18-17@iastate.edu</a:t>
            </a:r>
            <a:endParaRPr b="1" sz="2000"/>
          </a:p>
        </p:txBody>
      </p:sp>
      <p:sp>
        <p:nvSpPr>
          <p:cNvPr id="500" name="Google Shape;500;p44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5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Circuit</a:t>
            </a:r>
            <a:r>
              <a:rPr lang="en"/>
              <a:t> Diagram</a:t>
            </a:r>
            <a:endParaRPr/>
          </a:p>
        </p:txBody>
      </p:sp>
      <p:sp>
        <p:nvSpPr>
          <p:cNvPr id="506" name="Google Shape;506;p4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7" name="Google Shape;50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5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pic>
        <p:nvPicPr>
          <p:cNvPr id="509" name="Google Shape;50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02" y="1676700"/>
            <a:ext cx="6087726" cy="32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949997" y="2729675"/>
            <a:ext cx="641450" cy="40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 txBox="1"/>
          <p:nvPr>
            <p:ph type="ctrTitle"/>
          </p:nvPr>
        </p:nvSpPr>
        <p:spPr>
          <a:xfrm>
            <a:off x="463525" y="3358561"/>
            <a:ext cx="409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211" name="Google Shape;211;p1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b="1" sz="3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219" name="Google Shape;219;p15"/>
          <p:cNvSpPr txBox="1"/>
          <p:nvPr>
            <p:ph idx="1" type="body"/>
          </p:nvPr>
        </p:nvSpPr>
        <p:spPr>
          <a:xfrm>
            <a:off x="814275" y="1446250"/>
            <a:ext cx="6132600" cy="35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Problem Description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Laundromats: 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▻"/>
            </a:pPr>
            <a:r>
              <a:rPr lang="en"/>
              <a:t>Managing Multiple Locations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▻"/>
            </a:pPr>
            <a:r>
              <a:rPr lang="en"/>
              <a:t>Effective Scheduling</a:t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Project Goals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Mobile Reservation Application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▰"/>
            </a:pPr>
            <a:r>
              <a:rPr lang="en"/>
              <a:t>Appliance Assignment Mechanism</a:t>
            </a:r>
            <a:endParaRPr/>
          </a:p>
        </p:txBody>
      </p:sp>
      <p:sp>
        <p:nvSpPr>
          <p:cNvPr id="220" name="Google Shape;220;p1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1" name="Google Shape;2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5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Diagram</a:t>
            </a:r>
            <a:endParaRPr/>
          </a:p>
        </p:txBody>
      </p:sp>
      <p:sp>
        <p:nvSpPr>
          <p:cNvPr id="228" name="Google Shape;228;p1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9" name="Google Shape;22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30" name="Google Shape;230;p1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4" name="Google Shape;23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129" y="1413275"/>
            <a:ext cx="5665544" cy="373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6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/>
          <p:nvPr>
            <p:ph type="ctrTitle"/>
          </p:nvPr>
        </p:nvSpPr>
        <p:spPr>
          <a:xfrm>
            <a:off x="463525" y="3358561"/>
            <a:ext cx="409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241" name="Google Shape;241;p1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17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b="1" sz="3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Specification</a:t>
            </a:r>
            <a:endParaRPr/>
          </a:p>
        </p:txBody>
      </p:sp>
      <p:sp>
        <p:nvSpPr>
          <p:cNvPr id="249" name="Google Shape;249;p18"/>
          <p:cNvSpPr txBox="1"/>
          <p:nvPr>
            <p:ph idx="1" type="body"/>
          </p:nvPr>
        </p:nvSpPr>
        <p:spPr>
          <a:xfrm>
            <a:off x="814275" y="1446250"/>
            <a:ext cx="6132600" cy="20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Functional Requirements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Create &amp; Pay for Reservation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Reservation Code → Unlock Appliance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Reservation Ends → Lock Appliance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1" name="Google Shape;2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8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0" y="4636500"/>
            <a:ext cx="57384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Full List of Requirements on pages 16 - 20 </a:t>
            </a:r>
            <a:endParaRPr sz="180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Specification</a:t>
            </a:r>
            <a:endParaRPr/>
          </a:p>
        </p:txBody>
      </p:sp>
      <p:sp>
        <p:nvSpPr>
          <p:cNvPr id="259" name="Google Shape;259;p19"/>
          <p:cNvSpPr txBox="1"/>
          <p:nvPr>
            <p:ph idx="1" type="body"/>
          </p:nvPr>
        </p:nvSpPr>
        <p:spPr>
          <a:xfrm>
            <a:off x="814275" y="1446250"/>
            <a:ext cx="6132600" cy="20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Non-Functional</a:t>
            </a: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 Requirements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Secure Personal Data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Authorized API Access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Commercially Scalable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" y="454950"/>
            <a:ext cx="641450" cy="6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9"/>
          <p:cNvSpPr txBox="1"/>
          <p:nvPr/>
        </p:nvSpPr>
        <p:spPr>
          <a:xfrm>
            <a:off x="6831725" y="4582275"/>
            <a:ext cx="18006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SDDEC18-17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263" name="Google Shape;263;p19"/>
          <p:cNvSpPr txBox="1"/>
          <p:nvPr/>
        </p:nvSpPr>
        <p:spPr>
          <a:xfrm>
            <a:off x="0" y="4638525"/>
            <a:ext cx="5298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Full List of Requirements on pages 21 - 22 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